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59" r:id="rId6"/>
    <p:sldId id="262" r:id="rId7"/>
    <p:sldId id="261"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50" autoAdjust="0"/>
    <p:restoredTop sz="94660"/>
  </p:normalViewPr>
  <p:slideViewPr>
    <p:cSldViewPr snapToGrid="0">
      <p:cViewPr varScale="1">
        <p:scale>
          <a:sx n="68" d="100"/>
          <a:sy n="68" d="100"/>
        </p:scale>
        <p:origin x="8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CBA7-41DC-41EA-BA69-0143A707DF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00F435-39A4-4EDC-A037-638683114D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345F9B-C15A-4757-8C41-CE2C0EA3B12D}"/>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C178D6CD-C3C7-47F9-A754-258D141C0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F5BE6-90A4-4AFE-9687-E83E912BD8B9}"/>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147472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6042-2E06-4EC8-A1A4-B1D6A22455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49ABEB-F4D5-4CC8-825D-D09A59734A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C1832B-564B-413D-A58A-213E8515573B}"/>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0FB0A2AF-7C31-44D2-B226-7D28AB169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86A10-7600-486B-B9E7-8BCF0C7D0337}"/>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87342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1FF45-7D34-4CFB-8E3D-B750E566A1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A58D93-9D01-4EC4-ABA2-80DEFEE1ED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1F30FE-7334-47E0-80D6-DCDF06F99E66}"/>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689E0683-F8DA-4480-8825-1F7AF3CEE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98892-F213-47D6-A7EB-26038FAD10C0}"/>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51580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274AE-65D7-49F7-8209-DBD2D06653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34C208-9238-4CF3-AA1B-B6B6025C9B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26D864-F0A0-4A9D-9979-FDCE548406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4E2944-52C3-4DC0-802C-6F45EBE5EB4B}"/>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6" name="Footer Placeholder 5">
            <a:extLst>
              <a:ext uri="{FF2B5EF4-FFF2-40B4-BE49-F238E27FC236}">
                <a16:creationId xmlns:a16="http://schemas.microsoft.com/office/drawing/2014/main" id="{D41A27E7-2425-48C7-B2E6-DD8526DB3F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D88655-7EF0-4787-9B04-14DD8F9C7407}"/>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628937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D849-E8D1-4E89-BE87-FC70AE20F4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B1774C-A74E-414F-A1DC-665E44E62C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C1A70E-DC93-418F-9228-4CEC26AF4D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9AA6A0-6818-4F1D-970C-66C481D824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FAB4A3-AE30-487C-B225-104D2F8228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DC38B2-5856-4791-8812-49FBD6394BC6}"/>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8" name="Footer Placeholder 7">
            <a:extLst>
              <a:ext uri="{FF2B5EF4-FFF2-40B4-BE49-F238E27FC236}">
                <a16:creationId xmlns:a16="http://schemas.microsoft.com/office/drawing/2014/main" id="{FBABCF27-416F-4DF6-A98D-3E986B29D2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AA150B-5B19-4383-9A4D-1D95E8AB11EC}"/>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682622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B9AA-6530-48C1-8573-ADEC717544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B13444-025A-4C58-8A43-F512A00185B4}"/>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4" name="Footer Placeholder 3">
            <a:extLst>
              <a:ext uri="{FF2B5EF4-FFF2-40B4-BE49-F238E27FC236}">
                <a16:creationId xmlns:a16="http://schemas.microsoft.com/office/drawing/2014/main" id="{4B3BABF7-A7CC-465A-A872-477AA5EC70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0E77BC-856F-43A8-BC0C-A8705BDAF8C2}"/>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161421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34FF52-B8F2-4E40-994B-137FDFDBA9E1}"/>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3" name="Footer Placeholder 2">
            <a:extLst>
              <a:ext uri="{FF2B5EF4-FFF2-40B4-BE49-F238E27FC236}">
                <a16:creationId xmlns:a16="http://schemas.microsoft.com/office/drawing/2014/main" id="{D3A351F7-FD37-4C13-8B71-E0A9AE6BA9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78DB98-61FF-4AB3-AE60-1E219FEC2139}"/>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12113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B90F-26BF-4FD4-81AA-C040606E6F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5C750E-00A3-46F9-8124-D890618607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C0DF51-BB47-47D8-BE40-EF07900537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BDE717-EEC2-4750-BBC9-0B8230E6457B}"/>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6" name="Footer Placeholder 5">
            <a:extLst>
              <a:ext uri="{FF2B5EF4-FFF2-40B4-BE49-F238E27FC236}">
                <a16:creationId xmlns:a16="http://schemas.microsoft.com/office/drawing/2014/main" id="{599F1145-E6A5-447A-BE17-94B6F974AD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E9A066-A7B3-4402-9B8D-D7EAAE8B039F}"/>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022622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55B1-2286-40F7-BB5B-7DE204AF8F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7ADBA8-D614-4870-BFD1-3BA7490892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A6C7D3-29E5-48EF-9336-BCAEF7538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3835D8-4E5E-48D7-883B-F8210B570553}"/>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6" name="Footer Placeholder 5">
            <a:extLst>
              <a:ext uri="{FF2B5EF4-FFF2-40B4-BE49-F238E27FC236}">
                <a16:creationId xmlns:a16="http://schemas.microsoft.com/office/drawing/2014/main" id="{224C6B92-CAF7-48C8-BFFD-D11FFFE8AF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C5CFBB-D1DB-4B54-8830-D4D3A077A68E}"/>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2750401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4A46D-B750-44FC-B798-70FC89E623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747056-1330-4204-A845-365B3FFE30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61085-29D2-43E9-988A-230B7C767281}"/>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25457C6F-404F-42FD-B654-2665D8615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A587E7-76BB-459C-AC08-3BAEB6FA5155}"/>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3984110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E82FE5-25AD-4530-A6D6-6F4115084C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284D1-5B28-4CD1-BECE-D270CE10DA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67DF2-B0F0-4A89-87CB-4F23435AF40C}"/>
              </a:ext>
            </a:extLst>
          </p:cNvPr>
          <p:cNvSpPr>
            <a:spLocks noGrp="1"/>
          </p:cNvSpPr>
          <p:nvPr>
            <p:ph type="dt" sz="half" idx="10"/>
          </p:nvPr>
        </p:nvSpPr>
        <p:spPr/>
        <p:txBody>
          <a:body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DAB5A3B5-9379-44F7-ADF9-7E183D044B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7BD669-DC45-4F18-B683-F3E5ACDD46CD}"/>
              </a:ext>
            </a:extLst>
          </p:cNvPr>
          <p:cNvSpPr>
            <a:spLocks noGrp="1"/>
          </p:cNvSpPr>
          <p:nvPr>
            <p:ph type="sldNum" sz="quarter" idx="12"/>
          </p:nvPr>
        </p:nvSpPr>
        <p:spPr/>
        <p:txBody>
          <a:bodyPr/>
          <a:lstStyle/>
          <a:p>
            <a:fld id="{B7AD21CD-B7B2-40FF-AB8A-87FF0493B5B3}" type="slidenum">
              <a:rPr lang="en-US" smtClean="0"/>
              <a:t>‹#›</a:t>
            </a:fld>
            <a:endParaRPr lang="en-US"/>
          </a:p>
        </p:txBody>
      </p:sp>
    </p:spTree>
    <p:extLst>
      <p:ext uri="{BB962C8B-B14F-4D97-AF65-F5344CB8AC3E}">
        <p14:creationId xmlns:p14="http://schemas.microsoft.com/office/powerpoint/2010/main" val="304629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weave">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220C92-873F-4219-A64D-C19C1DF400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DD18FE-6E63-412E-AD57-9D52AA4479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A564C-D007-4761-A438-9565321BD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0FB358-3F0D-4838-B1A7-978C466101BD}" type="datetimeFigureOut">
              <a:rPr lang="en-US" smtClean="0"/>
              <a:t>5/1/2022</a:t>
            </a:fld>
            <a:endParaRPr lang="en-US"/>
          </a:p>
        </p:txBody>
      </p:sp>
      <p:sp>
        <p:nvSpPr>
          <p:cNvPr id="5" name="Footer Placeholder 4">
            <a:extLst>
              <a:ext uri="{FF2B5EF4-FFF2-40B4-BE49-F238E27FC236}">
                <a16:creationId xmlns:a16="http://schemas.microsoft.com/office/drawing/2014/main" id="{45A0F01E-6246-4616-9AF1-DBF1C08AD4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B9AC4A-7881-497A-AB28-21F58478A0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D21CD-B7B2-40FF-AB8A-87FF0493B5B3}" type="slidenum">
              <a:rPr lang="en-US" smtClean="0"/>
              <a:t>‹#›</a:t>
            </a:fld>
            <a:endParaRPr lang="en-US"/>
          </a:p>
        </p:txBody>
      </p:sp>
    </p:spTree>
    <p:extLst>
      <p:ext uri="{BB962C8B-B14F-4D97-AF65-F5344CB8AC3E}">
        <p14:creationId xmlns:p14="http://schemas.microsoft.com/office/powerpoint/2010/main" val="2264974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20">
          <a:fgClr>
            <a:schemeClr val="accent6"/>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787F2-5292-43FE-87BB-68A60EE1BBEA}"/>
              </a:ext>
            </a:extLst>
          </p:cNvPr>
          <p:cNvSpPr>
            <a:spLocks noGrp="1"/>
          </p:cNvSpPr>
          <p:nvPr>
            <p:ph type="ctrTitle"/>
          </p:nvPr>
        </p:nvSpPr>
        <p:spPr/>
        <p:txBody>
          <a:bodyPr>
            <a:normAutofit/>
          </a:bodyPr>
          <a:lstStyle/>
          <a:p>
            <a:r>
              <a:rPr lang="en-US" sz="7200" dirty="0"/>
              <a:t>Data</a:t>
            </a:r>
            <a:r>
              <a:rPr lang="en-US" sz="7200" dirty="0">
                <a:solidFill>
                  <a:schemeClr val="accent6"/>
                </a:solidFill>
              </a:rPr>
              <a:t>4</a:t>
            </a:r>
            <a:r>
              <a:rPr lang="en-US" sz="7200" dirty="0"/>
              <a:t>u Initiative</a:t>
            </a:r>
          </a:p>
        </p:txBody>
      </p:sp>
      <p:sp>
        <p:nvSpPr>
          <p:cNvPr id="3" name="Subtitle 2">
            <a:extLst>
              <a:ext uri="{FF2B5EF4-FFF2-40B4-BE49-F238E27FC236}">
                <a16:creationId xmlns:a16="http://schemas.microsoft.com/office/drawing/2014/main" id="{156FC0E5-5F26-4513-872E-F20BC5FD1DCD}"/>
              </a:ext>
            </a:extLst>
          </p:cNvPr>
          <p:cNvSpPr>
            <a:spLocks noGrp="1"/>
          </p:cNvSpPr>
          <p:nvPr>
            <p:ph type="subTitle" idx="1"/>
          </p:nvPr>
        </p:nvSpPr>
        <p:spPr>
          <a:xfrm>
            <a:off x="1524000" y="3602037"/>
            <a:ext cx="9144000" cy="2644018"/>
          </a:xfrm>
        </p:spPr>
        <p:txBody>
          <a:bodyPr>
            <a:normAutofit/>
          </a:bodyPr>
          <a:lstStyle/>
          <a:p>
            <a:r>
              <a:rPr lang="en-US" dirty="0"/>
              <a:t>“The learning tools you never knew you had”</a:t>
            </a:r>
          </a:p>
          <a:p>
            <a:r>
              <a:rPr lang="en-US" dirty="0"/>
              <a:t>-</a:t>
            </a:r>
          </a:p>
          <a:p>
            <a:r>
              <a:rPr lang="en-US" dirty="0"/>
              <a:t>Start your data-driven tomorrow today!</a:t>
            </a:r>
          </a:p>
        </p:txBody>
      </p:sp>
    </p:spTree>
    <p:extLst>
      <p:ext uri="{BB962C8B-B14F-4D97-AF65-F5344CB8AC3E}">
        <p14:creationId xmlns:p14="http://schemas.microsoft.com/office/powerpoint/2010/main" val="259564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0DA8EB-6D06-4570-8F79-9573C35C87C3}"/>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a:ln>
            <a:noFill/>
          </a:ln>
        </p:spPr>
        <p:txBody>
          <a:bodyPr/>
          <a:lstStyle/>
          <a:p>
            <a:r>
              <a:rPr lang="en-US" dirty="0"/>
              <a:t>What is Data</a:t>
            </a:r>
            <a:r>
              <a:rPr lang="en-US" dirty="0">
                <a:solidFill>
                  <a:schemeClr val="accent6"/>
                </a:solidFill>
              </a:rPr>
              <a:t>4</a:t>
            </a:r>
            <a:r>
              <a:rPr lang="en-US" dirty="0"/>
              <a:t>u?</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p:txBody>
          <a:bodyPr>
            <a:normAutofit/>
          </a:bodyPr>
          <a:lstStyle/>
          <a:p>
            <a:r>
              <a:rPr lang="en-US" dirty="0"/>
              <a:t>Data</a:t>
            </a:r>
            <a:r>
              <a:rPr lang="en-US" dirty="0">
                <a:solidFill>
                  <a:schemeClr val="accent6"/>
                </a:solidFill>
              </a:rPr>
              <a:t>4</a:t>
            </a:r>
            <a:r>
              <a:rPr lang="en-US" dirty="0"/>
              <a:t>u is an initiative aiming to facilitate access to data analysis and learning experience resources for students of higher education institutions.</a:t>
            </a:r>
          </a:p>
          <a:p>
            <a:r>
              <a:rPr lang="en-US" dirty="0"/>
              <a:t>The idea emerged in the context of the COVID pandemic, when an unprecedented shift accelerated the digital transition and further consolidated the role of data as the commodity of the future.</a:t>
            </a:r>
          </a:p>
          <a:p>
            <a:r>
              <a:rPr lang="en-US" dirty="0"/>
              <a:t> To bridge the gap between traditionally available resources and the evolving needs of the job market, we carefully selected a portfolio of leading tools and related training made available for free.</a:t>
            </a:r>
          </a:p>
        </p:txBody>
      </p:sp>
    </p:spTree>
    <p:extLst>
      <p:ext uri="{BB962C8B-B14F-4D97-AF65-F5344CB8AC3E}">
        <p14:creationId xmlns:p14="http://schemas.microsoft.com/office/powerpoint/2010/main" val="3931818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p:txBody>
          <a:bodyPr/>
          <a:lstStyle/>
          <a:p>
            <a:r>
              <a:rPr lang="en-US" dirty="0"/>
              <a:t>What is Tableau?</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a:xfrm>
            <a:off x="838200" y="1825625"/>
            <a:ext cx="10515600" cy="4667250"/>
          </a:xfrm>
        </p:spPr>
        <p:txBody>
          <a:bodyPr/>
          <a:lstStyle/>
          <a:p>
            <a:r>
              <a:rPr lang="en-US" dirty="0"/>
              <a:t>The first round of the Data</a:t>
            </a:r>
            <a:r>
              <a:rPr lang="en-US" dirty="0">
                <a:solidFill>
                  <a:schemeClr val="accent6"/>
                </a:solidFill>
              </a:rPr>
              <a:t>4</a:t>
            </a:r>
            <a:r>
              <a:rPr lang="en-US" dirty="0"/>
              <a:t>u Initiative is centered around Tableau.</a:t>
            </a:r>
          </a:p>
          <a:p>
            <a:endParaRPr lang="en-US" dirty="0"/>
          </a:p>
          <a:p>
            <a:r>
              <a:rPr lang="en-US" dirty="0"/>
              <a:t>According to Tableau:</a:t>
            </a:r>
          </a:p>
          <a:p>
            <a:pPr marL="457200" lvl="1" indent="0">
              <a:buNone/>
            </a:pPr>
            <a:r>
              <a:rPr lang="en-US" dirty="0"/>
              <a:t>“…Tableau is the most powerful, secure, and flexible end-to-end analytics platform for your data... Designed for the individual, but scaled for the enterprise, Tableau is the only business intelligence platform that turns your data into insights that drive action.”</a:t>
            </a:r>
          </a:p>
          <a:p>
            <a:endParaRPr lang="en-US" dirty="0"/>
          </a:p>
          <a:p>
            <a:r>
              <a:rPr lang="en-US" dirty="0"/>
              <a:t>Tableau has been adopted by:</a:t>
            </a:r>
          </a:p>
          <a:p>
            <a:pPr lvl="1"/>
            <a:r>
              <a:rPr lang="en-US" dirty="0"/>
              <a:t>OCP SA, Nike, Coca-Cola, Skype, The World Bank, The New York Times…</a:t>
            </a:r>
          </a:p>
        </p:txBody>
      </p:sp>
      <p:sp>
        <p:nvSpPr>
          <p:cNvPr id="5" name="Rectangle 4">
            <a:extLst>
              <a:ext uri="{FF2B5EF4-FFF2-40B4-BE49-F238E27FC236}">
                <a16:creationId xmlns:a16="http://schemas.microsoft.com/office/drawing/2014/main" id="{77989615-8AFF-429A-855A-001F6729027F}"/>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14216EF-18E1-4731-9498-D98EEC53EF8B}"/>
              </a:ext>
            </a:extLst>
          </p:cNvPr>
          <p:cNvPicPr>
            <a:picLocks noChangeAspect="1"/>
          </p:cNvPicPr>
          <p:nvPr/>
        </p:nvPicPr>
        <p:blipFill>
          <a:blip r:embed="rId2"/>
          <a:stretch>
            <a:fillRect/>
          </a:stretch>
        </p:blipFill>
        <p:spPr>
          <a:xfrm>
            <a:off x="10665961" y="0"/>
            <a:ext cx="1526039" cy="1526039"/>
          </a:xfrm>
          <a:prstGeom prst="rect">
            <a:avLst/>
          </a:prstGeom>
        </p:spPr>
      </p:pic>
    </p:spTree>
    <p:extLst>
      <p:ext uri="{BB962C8B-B14F-4D97-AF65-F5344CB8AC3E}">
        <p14:creationId xmlns:p14="http://schemas.microsoft.com/office/powerpoint/2010/main" val="1740354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a:xfrm>
            <a:off x="458372" y="2377594"/>
            <a:ext cx="2369234" cy="1868438"/>
          </a:xfrm>
        </p:spPr>
        <p:txBody>
          <a:bodyPr>
            <a:normAutofit/>
          </a:bodyPr>
          <a:lstStyle/>
          <a:p>
            <a:pPr algn="ctr"/>
            <a:r>
              <a:rPr lang="en-US" sz="3600" dirty="0"/>
              <a:t>Example of Tableau Dashboard</a:t>
            </a:r>
          </a:p>
        </p:txBody>
      </p:sp>
      <p:sp>
        <p:nvSpPr>
          <p:cNvPr id="5" name="Rectangle 4">
            <a:extLst>
              <a:ext uri="{FF2B5EF4-FFF2-40B4-BE49-F238E27FC236}">
                <a16:creationId xmlns:a16="http://schemas.microsoft.com/office/drawing/2014/main" id="{77989615-8AFF-429A-855A-001F6729027F}"/>
              </a:ext>
            </a:extLst>
          </p:cNvPr>
          <p:cNvSpPr/>
          <p:nvPr/>
        </p:nvSpPr>
        <p:spPr>
          <a:xfrm>
            <a:off x="0" y="2102812"/>
            <a:ext cx="3348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462B9D5-999C-4237-A2F6-2679D5E995F5}"/>
              </a:ext>
            </a:extLst>
          </p:cNvPr>
          <p:cNvPicPr>
            <a:picLocks noChangeAspect="1"/>
          </p:cNvPicPr>
          <p:nvPr/>
        </p:nvPicPr>
        <p:blipFill rotWithShape="1">
          <a:blip r:embed="rId2"/>
          <a:srcRect l="11563" r="11523"/>
          <a:stretch/>
        </p:blipFill>
        <p:spPr>
          <a:xfrm>
            <a:off x="3502855" y="-54286"/>
            <a:ext cx="8956432" cy="6912286"/>
          </a:xfrm>
          <a:prstGeom prst="rect">
            <a:avLst/>
          </a:prstGeom>
        </p:spPr>
      </p:pic>
      <p:sp>
        <p:nvSpPr>
          <p:cNvPr id="11" name="TextBox 10">
            <a:extLst>
              <a:ext uri="{FF2B5EF4-FFF2-40B4-BE49-F238E27FC236}">
                <a16:creationId xmlns:a16="http://schemas.microsoft.com/office/drawing/2014/main" id="{8E582322-AE0A-4E47-9E01-B6D8A7013DA0}"/>
              </a:ext>
            </a:extLst>
          </p:cNvPr>
          <p:cNvSpPr txBox="1"/>
          <p:nvPr/>
        </p:nvSpPr>
        <p:spPr>
          <a:xfrm>
            <a:off x="126609" y="6091311"/>
            <a:ext cx="2636234" cy="369332"/>
          </a:xfrm>
          <a:prstGeom prst="rect">
            <a:avLst/>
          </a:prstGeom>
          <a:noFill/>
        </p:spPr>
        <p:txBody>
          <a:bodyPr wrap="none" rtlCol="0">
            <a:spAutoFit/>
          </a:bodyPr>
          <a:lstStyle/>
          <a:p>
            <a:r>
              <a:rPr lang="en-US" dirty="0"/>
              <a:t>Source: </a:t>
            </a:r>
            <a:r>
              <a:rPr lang="fr-FR" dirty="0" err="1"/>
              <a:t>Abhishek</a:t>
            </a:r>
            <a:r>
              <a:rPr lang="fr-FR" dirty="0"/>
              <a:t> </a:t>
            </a:r>
            <a:r>
              <a:rPr lang="fr-FR" dirty="0" err="1"/>
              <a:t>Agarrwa</a:t>
            </a:r>
            <a:endParaRPr lang="en-US" dirty="0"/>
          </a:p>
        </p:txBody>
      </p:sp>
      <p:sp>
        <p:nvSpPr>
          <p:cNvPr id="12" name="Rectangle 11">
            <a:extLst>
              <a:ext uri="{FF2B5EF4-FFF2-40B4-BE49-F238E27FC236}">
                <a16:creationId xmlns:a16="http://schemas.microsoft.com/office/drawing/2014/main" id="{925ACB71-2C6F-4570-8310-1F58CEDF7C5D}"/>
              </a:ext>
            </a:extLst>
          </p:cNvPr>
          <p:cNvSpPr/>
          <p:nvPr/>
        </p:nvSpPr>
        <p:spPr>
          <a:xfrm>
            <a:off x="-31011" y="4288389"/>
            <a:ext cx="3348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3DB7D3-BD0B-4380-8BD3-ACAC386B5367}"/>
              </a:ext>
            </a:extLst>
          </p:cNvPr>
          <p:cNvSpPr/>
          <p:nvPr/>
        </p:nvSpPr>
        <p:spPr>
          <a:xfrm rot="5400000">
            <a:off x="2099305" y="3193153"/>
            <a:ext cx="2350227" cy="169546"/>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10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p:txBody>
          <a:bodyPr/>
          <a:lstStyle/>
          <a:p>
            <a:r>
              <a:rPr lang="en-US" dirty="0"/>
              <a:t>What is Tableau for Students?</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p:txBody>
          <a:bodyPr>
            <a:normAutofit fontScale="92500" lnSpcReduction="10000"/>
          </a:bodyPr>
          <a:lstStyle/>
          <a:p>
            <a:r>
              <a:rPr lang="en-US" dirty="0"/>
              <a:t>Tableau for Students is a free one-year Tableau license offered to students at accredited academic institutions, including:</a:t>
            </a:r>
          </a:p>
          <a:p>
            <a:pPr lvl="1"/>
            <a:r>
              <a:rPr lang="en-US" dirty="0"/>
              <a:t>Tableau Desktop;</a:t>
            </a:r>
          </a:p>
          <a:p>
            <a:pPr lvl="1"/>
            <a:r>
              <a:rPr lang="en-US" dirty="0"/>
              <a:t>Tableau Prep;</a:t>
            </a:r>
          </a:p>
          <a:p>
            <a:pPr lvl="1"/>
            <a:r>
              <a:rPr lang="en-US" dirty="0"/>
              <a:t>Access to the entire eLearning suite;</a:t>
            </a:r>
          </a:p>
          <a:p>
            <a:pPr lvl="1"/>
            <a:r>
              <a:rPr lang="en-US" dirty="0"/>
              <a:t>Discounts for the Tableau Desktop Specialist Exam;</a:t>
            </a:r>
          </a:p>
          <a:p>
            <a:pPr lvl="1"/>
            <a:r>
              <a:rPr lang="en-US" dirty="0"/>
              <a:t>Activation on up to 2 devices.</a:t>
            </a:r>
          </a:p>
          <a:p>
            <a:r>
              <a:rPr lang="en-US" dirty="0"/>
              <a:t>The license can be renewed for free as long as the student is still enrolled.</a:t>
            </a:r>
          </a:p>
          <a:p>
            <a:r>
              <a:rPr lang="en-US" dirty="0"/>
              <a:t>This license can be used:</a:t>
            </a:r>
          </a:p>
          <a:p>
            <a:pPr lvl="1"/>
            <a:r>
              <a:rPr lang="en-US" dirty="0"/>
              <a:t>In class;</a:t>
            </a:r>
          </a:p>
          <a:p>
            <a:pPr lvl="1"/>
            <a:r>
              <a:rPr lang="en-US" dirty="0"/>
              <a:t>At home;</a:t>
            </a:r>
          </a:p>
          <a:p>
            <a:pPr lvl="1"/>
            <a:r>
              <a:rPr lang="en-US" dirty="0"/>
              <a:t>During internships.</a:t>
            </a:r>
          </a:p>
        </p:txBody>
      </p:sp>
      <p:sp>
        <p:nvSpPr>
          <p:cNvPr id="7" name="Rectangle 6">
            <a:extLst>
              <a:ext uri="{FF2B5EF4-FFF2-40B4-BE49-F238E27FC236}">
                <a16:creationId xmlns:a16="http://schemas.microsoft.com/office/drawing/2014/main" id="{D26C780C-E42F-47C4-878E-40580F3EA3D2}"/>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BB1AD2B-68C2-4204-B940-DAE62C5F2ABA}"/>
              </a:ext>
            </a:extLst>
          </p:cNvPr>
          <p:cNvSpPr/>
          <p:nvPr/>
        </p:nvSpPr>
        <p:spPr>
          <a:xfrm>
            <a:off x="9439422" y="5458265"/>
            <a:ext cx="2278966" cy="103461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Value of license: $999/year/student</a:t>
            </a:r>
          </a:p>
        </p:txBody>
      </p:sp>
    </p:spTree>
    <p:extLst>
      <p:ext uri="{BB962C8B-B14F-4D97-AF65-F5344CB8AC3E}">
        <p14:creationId xmlns:p14="http://schemas.microsoft.com/office/powerpoint/2010/main" val="2295437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p:txBody>
          <a:bodyPr/>
          <a:lstStyle/>
          <a:p>
            <a:r>
              <a:rPr lang="en-US" dirty="0"/>
              <a:t>What is Tableau for Teaching?</a:t>
            </a:r>
          </a:p>
        </p:txBody>
      </p:sp>
      <p:sp>
        <p:nvSpPr>
          <p:cNvPr id="3" name="Content Placeholder 2">
            <a:extLst>
              <a:ext uri="{FF2B5EF4-FFF2-40B4-BE49-F238E27FC236}">
                <a16:creationId xmlns:a16="http://schemas.microsoft.com/office/drawing/2014/main" id="{7F175BEA-D6A1-46AF-8AAA-249656CC46BD}"/>
              </a:ext>
            </a:extLst>
          </p:cNvPr>
          <p:cNvSpPr>
            <a:spLocks noGrp="1"/>
          </p:cNvSpPr>
          <p:nvPr>
            <p:ph idx="1"/>
          </p:nvPr>
        </p:nvSpPr>
        <p:spPr/>
        <p:txBody>
          <a:bodyPr>
            <a:normAutofit/>
          </a:bodyPr>
          <a:lstStyle/>
          <a:p>
            <a:r>
              <a:rPr lang="en-US" dirty="0"/>
              <a:t>Tableau for Teaching is a free renewable one-year Tableau license offered for teaching at accredited academic institutions, including:</a:t>
            </a:r>
          </a:p>
          <a:p>
            <a:pPr lvl="1"/>
            <a:r>
              <a:rPr lang="en-US" dirty="0"/>
              <a:t>Instructor License;</a:t>
            </a:r>
          </a:p>
          <a:p>
            <a:pPr lvl="1"/>
            <a:r>
              <a:rPr lang="en-US" dirty="0"/>
              <a:t>Student Bulk License:  classroom license requested by the instructor for their students to learn Tableau (including part-time students);</a:t>
            </a:r>
          </a:p>
          <a:p>
            <a:pPr lvl="1"/>
            <a:r>
              <a:rPr lang="en-US" dirty="0"/>
              <a:t>Tableau Online Site: cloud-based workspace for instructors and students to collaborate.</a:t>
            </a:r>
          </a:p>
        </p:txBody>
      </p:sp>
      <p:sp>
        <p:nvSpPr>
          <p:cNvPr id="5" name="Rectangle 4">
            <a:extLst>
              <a:ext uri="{FF2B5EF4-FFF2-40B4-BE49-F238E27FC236}">
                <a16:creationId xmlns:a16="http://schemas.microsoft.com/office/drawing/2014/main" id="{D0F68550-21E0-405F-B63C-A510E500B263}"/>
              </a:ext>
            </a:extLst>
          </p:cNvPr>
          <p:cNvSpPr/>
          <p:nvPr/>
        </p:nvSpPr>
        <p:spPr>
          <a:xfrm>
            <a:off x="0" y="1526039"/>
            <a:ext cx="12192000" cy="164649"/>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4220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CFA6-0391-4A30-B15A-1178AF210AEF}"/>
              </a:ext>
            </a:extLst>
          </p:cNvPr>
          <p:cNvSpPr>
            <a:spLocks noGrp="1"/>
          </p:cNvSpPr>
          <p:nvPr>
            <p:ph type="title"/>
          </p:nvPr>
        </p:nvSpPr>
        <p:spPr>
          <a:xfrm>
            <a:off x="838200" y="2766218"/>
            <a:ext cx="10515600" cy="1325563"/>
          </a:xfrm>
        </p:spPr>
        <p:txBody>
          <a:bodyPr/>
          <a:lstStyle/>
          <a:p>
            <a:pPr algn="ctr"/>
            <a:r>
              <a:rPr lang="en-US" dirty="0"/>
              <a:t>Thank you!</a:t>
            </a:r>
          </a:p>
        </p:txBody>
      </p:sp>
    </p:spTree>
    <p:extLst>
      <p:ext uri="{BB962C8B-B14F-4D97-AF65-F5344CB8AC3E}">
        <p14:creationId xmlns:p14="http://schemas.microsoft.com/office/powerpoint/2010/main" val="18346793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246</TotalTime>
  <Words>370</Words>
  <PresentationFormat>Widescreen</PresentationFormat>
  <Paragraphs>37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Data4u Initiative</vt:lpstr>
      <vt:lpstr>What is Data4u?</vt:lpstr>
      <vt:lpstr>What is Tableau?</vt:lpstr>
      <vt:lpstr>Example of Tableau Dashboard</vt:lpstr>
      <vt:lpstr>What is Tableau for Students?</vt:lpstr>
      <vt:lpstr>What is Tableau for Teaching?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2021-10-13T16:21:08Z</dcterms:created>
  <dcterms:modified xsi:type="dcterms:W3CDTF">2022-05-01T15:32:46Z</dcterms:modified>
</cp:coreProperties>
</file>